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43"/>
  </p:notesMasterIdLst>
  <p:sldIdLst>
    <p:sldId id="256" r:id="rId2"/>
    <p:sldId id="279" r:id="rId3"/>
    <p:sldId id="301" r:id="rId4"/>
    <p:sldId id="302" r:id="rId5"/>
    <p:sldId id="334" r:id="rId6"/>
    <p:sldId id="465" r:id="rId7"/>
    <p:sldId id="466" r:id="rId8"/>
    <p:sldId id="335" r:id="rId9"/>
    <p:sldId id="337" r:id="rId10"/>
    <p:sldId id="469" r:id="rId11"/>
    <p:sldId id="470" r:id="rId12"/>
    <p:sldId id="471" r:id="rId13"/>
    <p:sldId id="303" r:id="rId14"/>
    <p:sldId id="436" r:id="rId15"/>
    <p:sldId id="304" r:id="rId16"/>
    <p:sldId id="305" r:id="rId17"/>
    <p:sldId id="306" r:id="rId18"/>
    <p:sldId id="307" r:id="rId19"/>
    <p:sldId id="472" r:id="rId20"/>
    <p:sldId id="308" r:id="rId21"/>
    <p:sldId id="437" r:id="rId22"/>
    <p:sldId id="341" r:id="rId23"/>
    <p:sldId id="438" r:id="rId24"/>
    <p:sldId id="439" r:id="rId25"/>
    <p:sldId id="280" r:id="rId26"/>
    <p:sldId id="309" r:id="rId27"/>
    <p:sldId id="514" r:id="rId28"/>
    <p:sldId id="515" r:id="rId29"/>
    <p:sldId id="310" r:id="rId30"/>
    <p:sldId id="444" r:id="rId31"/>
    <p:sldId id="474" r:id="rId32"/>
    <p:sldId id="473" r:id="rId33"/>
    <p:sldId id="343" r:id="rId34"/>
    <p:sldId id="298" r:id="rId35"/>
    <p:sldId id="476" r:id="rId36"/>
    <p:sldId id="300" r:id="rId37"/>
    <p:sldId id="475" r:id="rId38"/>
    <p:sldId id="346" r:id="rId39"/>
    <p:sldId id="445" r:id="rId40"/>
    <p:sldId id="446" r:id="rId41"/>
    <p:sldId id="495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1756" autoAdjust="0"/>
  </p:normalViewPr>
  <p:slideViewPr>
    <p:cSldViewPr>
      <p:cViewPr varScale="1">
        <p:scale>
          <a:sx n="94" d="100"/>
          <a:sy n="94" d="100"/>
        </p:scale>
        <p:origin x="89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2B0D8C-A333-4592-9553-7716F9F00A7E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4363A4-1862-4B4C-BC95-0D19B72ADA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533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3E7F1-58F2-4410-8BDE-25C941B73BA2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15038-25C2-48B4-8C5D-47305E3CA0D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u.gov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304801"/>
            <a:ext cx="8686800" cy="3124199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  <a:latin typeface="Bauhaus 93" panose="04030905020B02020C02" pitchFamily="82" charset="0"/>
              </a:rPr>
              <a:t/>
            </a:r>
            <a:br>
              <a:rPr lang="en-US" dirty="0" smtClean="0">
                <a:solidFill>
                  <a:srgbClr val="7030A0"/>
                </a:solidFill>
                <a:latin typeface="Bauhaus 93" panose="04030905020B02020C02" pitchFamily="82" charset="0"/>
              </a:rPr>
            </a:br>
            <a:r>
              <a:rPr lang="en-US" sz="6700" dirty="0" smtClean="0">
                <a:solidFill>
                  <a:srgbClr val="7030A0"/>
                </a:solidFill>
                <a:latin typeface="Bell MT" panose="02020503060305020303" pitchFamily="18" charset="0"/>
              </a:rPr>
              <a:t>GRAM POSITIVE COCCI</a:t>
            </a:r>
            <a:r>
              <a:rPr lang="en-US" sz="6700" b="1" cap="all" dirty="0" smtClean="0">
                <a:solidFill>
                  <a:srgbClr val="7030A0"/>
                </a:solidFill>
                <a:latin typeface="Bell MT" panose="02020503060305020303" pitchFamily="18" charset="0"/>
              </a:rPr>
              <a:t> staphylococci</a:t>
            </a:r>
            <a:endParaRPr lang="en-US" sz="6700" dirty="0">
              <a:solidFill>
                <a:srgbClr val="7030A0"/>
              </a:solidFill>
              <a:latin typeface="Bell MT" panose="0202050306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53000" y="4267200"/>
            <a:ext cx="3810000" cy="1600200"/>
          </a:xfrm>
        </p:spPr>
        <p:txBody>
          <a:bodyPr>
            <a:normAutofit fontScale="55000" lnSpcReduction="20000"/>
          </a:bodyPr>
          <a:lstStyle/>
          <a:p>
            <a:r>
              <a:rPr lang="en-US" b="1" cap="all" dirty="0" smtClean="0">
                <a:solidFill>
                  <a:srgbClr val="7030A0"/>
                </a:solidFill>
              </a:rPr>
              <a:t/>
            </a:r>
            <a:br>
              <a:rPr lang="en-US" b="1" cap="all" dirty="0" smtClean="0">
                <a:solidFill>
                  <a:srgbClr val="7030A0"/>
                </a:solidFill>
              </a:rPr>
            </a:br>
            <a:r>
              <a:rPr lang="en-US" b="1" cap="all" dirty="0" err="1" smtClean="0">
                <a:solidFill>
                  <a:srgbClr val="7030A0"/>
                </a:solidFill>
              </a:rPr>
              <a:t>Dr.R.S.Gopika</a:t>
            </a:r>
            <a:endParaRPr lang="en-US" b="1" cap="all" dirty="0" smtClean="0">
              <a:solidFill>
                <a:srgbClr val="7030A0"/>
              </a:solidFill>
            </a:endParaRPr>
          </a:p>
          <a:p>
            <a:r>
              <a:rPr lang="en-US" b="1" cap="all" dirty="0" smtClean="0">
                <a:solidFill>
                  <a:srgbClr val="7030A0"/>
                </a:solidFill>
              </a:rPr>
              <a:t>Professor &amp; HOD</a:t>
            </a:r>
          </a:p>
          <a:p>
            <a:r>
              <a:rPr lang="en-US" b="1" cap="all" dirty="0" smtClean="0">
                <a:solidFill>
                  <a:srgbClr val="7030A0"/>
                </a:solidFill>
              </a:rPr>
              <a:t>Dept. of Pathology</a:t>
            </a:r>
            <a:endParaRPr lang="en-US" b="1" cap="all" dirty="0" smtClean="0">
              <a:solidFill>
                <a:srgbClr val="7030A0"/>
              </a:solidFill>
            </a:endParaRPr>
          </a:p>
          <a:p>
            <a:r>
              <a:rPr lang="en-US" b="1" cap="all" dirty="0" err="1" smtClean="0">
                <a:solidFill>
                  <a:srgbClr val="7030A0"/>
                </a:solidFill>
              </a:rPr>
              <a:t>skhmc</a:t>
            </a:r>
            <a:r>
              <a:rPr lang="en-US" b="1" cap="all" dirty="0" smtClean="0">
                <a:solidFill>
                  <a:srgbClr val="7030A0"/>
                </a:solidFill>
              </a:rPr>
              <a:t/>
            </a:r>
            <a:br>
              <a:rPr lang="en-US" b="1" cap="all" dirty="0" smtClean="0">
                <a:solidFill>
                  <a:srgbClr val="7030A0"/>
                </a:solidFill>
              </a:rPr>
            </a:br>
            <a:r>
              <a:rPr lang="en-US" b="1" cap="all" dirty="0" smtClean="0">
                <a:solidFill>
                  <a:srgbClr val="7030A0"/>
                </a:solidFill>
              </a:rPr>
              <a:t>                                      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Catalase</a:t>
            </a:r>
            <a:r>
              <a:rPr lang="en-US" dirty="0" smtClean="0">
                <a:solidFill>
                  <a:srgbClr val="7030A0"/>
                </a:solidFill>
              </a:rPr>
              <a:t> test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447800"/>
            <a:ext cx="7790688" cy="48006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The presence of </a:t>
            </a:r>
            <a:r>
              <a:rPr lang="en-US" dirty="0" err="1" smtClean="0">
                <a:solidFill>
                  <a:srgbClr val="7030A0"/>
                </a:solidFill>
              </a:rPr>
              <a:t>catalase</a:t>
            </a:r>
            <a:r>
              <a:rPr lang="en-US" dirty="0" smtClean="0">
                <a:solidFill>
                  <a:srgbClr val="7030A0"/>
                </a:solidFill>
              </a:rPr>
              <a:t> in a tissue sample can be tested by adding hydrogen peroxide and observing the reaction. 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Columbia agar with sheep blood, 24 hours, aerobic atmosphere, 37°C.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7030A0"/>
                </a:solidFill>
              </a:rPr>
              <a:t>The formation of bubbles, oxygen, indicates a positive result. 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Catalase</a:t>
            </a:r>
            <a:r>
              <a:rPr lang="en-US" dirty="0" smtClean="0">
                <a:solidFill>
                  <a:srgbClr val="7030A0"/>
                </a:solidFill>
              </a:rPr>
              <a:t> test </a:t>
            </a:r>
            <a:endParaRPr lang="en-US" dirty="0"/>
          </a:p>
        </p:txBody>
      </p:sp>
      <p:pic>
        <p:nvPicPr>
          <p:cNvPr id="82946" name="Picture 2" descr="C:\Users\Dept.Of Pathology\Desktop\catalase test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43273" y="1600200"/>
            <a:ext cx="5657454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Dnase</a:t>
            </a:r>
            <a:r>
              <a:rPr lang="en-US" sz="4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TEST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DNase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agar without indicator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 hydrolysis of DNA is observed by a clearing of the agar after addition of HCL</a:t>
            </a:r>
          </a:p>
          <a:p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The acid precipitates </a:t>
            </a:r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unhydrolyzed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DNA making the medium opaque. 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DNase</a:t>
            </a:r>
            <a:r>
              <a:rPr lang="en-US" sz="2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producing colonies hydrolyze DNA and produce a clear zone around the growth.</a:t>
            </a:r>
            <a:endParaRPr lang="en-US" sz="28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Resistance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TDP- 62ºC- 30 min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60ºC- 30 min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1% phenol- 15 min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Staphylococcus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Site of colonization –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	 Anterior </a:t>
            </a:r>
            <a:r>
              <a:rPr lang="en-US" dirty="0" err="1" smtClean="0">
                <a:solidFill>
                  <a:srgbClr val="7030A0"/>
                </a:solidFill>
              </a:rPr>
              <a:t>nares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	 </a:t>
            </a:r>
            <a:r>
              <a:rPr lang="en-US" dirty="0" err="1" smtClean="0">
                <a:solidFill>
                  <a:srgbClr val="7030A0"/>
                </a:solidFill>
              </a:rPr>
              <a:t>Axilla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		Perineum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		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Most common route of infection – skin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MC source of infection –pts own colonizing strain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Pathogenicity</a:t>
            </a:r>
            <a:r>
              <a:rPr lang="en-US" dirty="0" smtClean="0">
                <a:solidFill>
                  <a:srgbClr val="7030A0"/>
                </a:solidFill>
              </a:rPr>
              <a:t> &amp; virulence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Cell associated factors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Cell surface proteins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Extra cellular enzymes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Toxins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Cell associated factors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905000"/>
            <a:ext cx="7498080" cy="4343400"/>
          </a:xfrm>
        </p:spPr>
        <p:txBody>
          <a:bodyPr/>
          <a:lstStyle/>
          <a:p>
            <a:pPr marL="596646" indent="-514350">
              <a:buFont typeface="Wingdings" pitchFamily="2" charset="2"/>
              <a:buChar char="§"/>
            </a:pPr>
            <a:r>
              <a:rPr lang="en-US" b="1" i="1" dirty="0" smtClean="0">
                <a:solidFill>
                  <a:srgbClr val="7030A0"/>
                </a:solidFill>
              </a:rPr>
              <a:t>Cell wall </a:t>
            </a:r>
            <a:r>
              <a:rPr lang="en-US" b="1" i="1" dirty="0" err="1" smtClean="0">
                <a:solidFill>
                  <a:srgbClr val="7030A0"/>
                </a:solidFill>
              </a:rPr>
              <a:t>peptidiglycans</a:t>
            </a:r>
            <a:r>
              <a:rPr lang="en-US" b="1" i="1" dirty="0" smtClean="0">
                <a:solidFill>
                  <a:srgbClr val="7030A0"/>
                </a:solidFill>
              </a:rPr>
              <a:t>- </a:t>
            </a:r>
          </a:p>
          <a:p>
            <a:pPr marL="596646" indent="-514350"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    </a:t>
            </a:r>
            <a:r>
              <a:rPr lang="en-US" dirty="0" smtClean="0">
                <a:solidFill>
                  <a:srgbClr val="7030A0"/>
                </a:solidFill>
              </a:rPr>
              <a:t>activation of C-   release of cytokines</a:t>
            </a:r>
          </a:p>
          <a:p>
            <a:pPr marL="596646" indent="-514350">
              <a:buFont typeface="Wingdings" pitchFamily="2" charset="2"/>
              <a:buChar char="§"/>
            </a:pPr>
            <a:r>
              <a:rPr lang="en-US" b="1" i="1" dirty="0" err="1" smtClean="0">
                <a:solidFill>
                  <a:srgbClr val="7030A0"/>
                </a:solidFill>
              </a:rPr>
              <a:t>Teichoic</a:t>
            </a:r>
            <a:r>
              <a:rPr lang="en-US" b="1" i="1" dirty="0" smtClean="0">
                <a:solidFill>
                  <a:srgbClr val="7030A0"/>
                </a:solidFill>
              </a:rPr>
              <a:t>  acid </a:t>
            </a:r>
            <a:r>
              <a:rPr lang="en-US" dirty="0" smtClean="0">
                <a:solidFill>
                  <a:srgbClr val="7030A0"/>
                </a:solidFill>
              </a:rPr>
              <a:t>– </a:t>
            </a:r>
          </a:p>
          <a:p>
            <a:pPr marL="596646" indent="-514350">
              <a:buNone/>
            </a:pPr>
            <a:r>
              <a:rPr lang="en-US" dirty="0" smtClean="0">
                <a:solidFill>
                  <a:srgbClr val="7030A0"/>
                </a:solidFill>
              </a:rPr>
              <a:t>     Ag </a:t>
            </a:r>
            <a:r>
              <a:rPr lang="en-US" dirty="0" err="1" smtClean="0">
                <a:solidFill>
                  <a:srgbClr val="7030A0"/>
                </a:solidFill>
              </a:rPr>
              <a:t>enic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adhesion,prevent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opsonosation</a:t>
            </a:r>
            <a:endParaRPr lang="en-US" dirty="0" smtClean="0">
              <a:solidFill>
                <a:srgbClr val="7030A0"/>
              </a:solidFill>
            </a:endParaRPr>
          </a:p>
          <a:p>
            <a:pPr marL="596646" indent="-514350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7030A0"/>
                </a:solidFill>
              </a:rPr>
              <a:t>Capsular polysaccharides- </a:t>
            </a:r>
            <a:r>
              <a:rPr lang="en-US" dirty="0" smtClean="0">
                <a:solidFill>
                  <a:srgbClr val="7030A0"/>
                </a:solidFill>
              </a:rPr>
              <a:t>microcapsule, inhibit </a:t>
            </a:r>
            <a:r>
              <a:rPr lang="en-US" dirty="0" err="1" smtClean="0">
                <a:solidFill>
                  <a:srgbClr val="7030A0"/>
                </a:solidFill>
              </a:rPr>
              <a:t>phagocytosis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Cell surface proteins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Protein A-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reacts with </a:t>
            </a:r>
            <a:r>
              <a:rPr lang="en-US" dirty="0" err="1" smtClean="0">
                <a:solidFill>
                  <a:srgbClr val="7030A0"/>
                </a:solidFill>
              </a:rPr>
              <a:t>Fc</a:t>
            </a:r>
            <a:r>
              <a:rPr lang="en-US" dirty="0" smtClean="0">
                <a:solidFill>
                  <a:srgbClr val="7030A0"/>
                </a:solidFill>
              </a:rPr>
              <a:t> region of </a:t>
            </a:r>
            <a:r>
              <a:rPr lang="en-US" dirty="0" err="1" smtClean="0">
                <a:solidFill>
                  <a:srgbClr val="7030A0"/>
                </a:solidFill>
              </a:rPr>
              <a:t>Ig</a:t>
            </a:r>
            <a:r>
              <a:rPr lang="en-US" dirty="0" smtClean="0">
                <a:solidFill>
                  <a:srgbClr val="7030A0"/>
                </a:solidFill>
              </a:rPr>
              <a:t> G, </a:t>
            </a:r>
            <a:r>
              <a:rPr lang="en-US" dirty="0" err="1" smtClean="0">
                <a:solidFill>
                  <a:srgbClr val="7030A0"/>
                </a:solidFill>
              </a:rPr>
              <a:t>chemotactic,prevent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opsonization,unduction</a:t>
            </a:r>
            <a:r>
              <a:rPr lang="en-US" dirty="0" smtClean="0">
                <a:solidFill>
                  <a:srgbClr val="7030A0"/>
                </a:solidFill>
              </a:rPr>
              <a:t> of platelet damage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Clumping factor </a:t>
            </a:r>
            <a:r>
              <a:rPr lang="en-US" dirty="0" smtClean="0">
                <a:solidFill>
                  <a:srgbClr val="7030A0"/>
                </a:solidFill>
              </a:rPr>
              <a:t>–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binds to fibrinogen</a:t>
            </a:r>
          </a:p>
          <a:p>
            <a:r>
              <a:rPr lang="en-US" b="1" i="1" dirty="0" err="1" smtClean="0">
                <a:solidFill>
                  <a:srgbClr val="7030A0"/>
                </a:solidFill>
              </a:rPr>
              <a:t>Fibrinonectin</a:t>
            </a:r>
            <a:r>
              <a:rPr lang="en-US" b="1" i="1" dirty="0" smtClean="0">
                <a:solidFill>
                  <a:srgbClr val="7030A0"/>
                </a:solidFill>
              </a:rPr>
              <a:t> binding protein- </a:t>
            </a:r>
            <a:r>
              <a:rPr lang="en-US" dirty="0" smtClean="0">
                <a:solidFill>
                  <a:srgbClr val="7030A0"/>
                </a:solidFill>
              </a:rPr>
              <a:t>–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binds to </a:t>
            </a:r>
            <a:r>
              <a:rPr lang="en-US" dirty="0" err="1" smtClean="0">
                <a:solidFill>
                  <a:srgbClr val="7030A0"/>
                </a:solidFill>
              </a:rPr>
              <a:t>fibrinonectin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Extra cellular enzymes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48006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7030A0"/>
                </a:solidFill>
              </a:rPr>
              <a:t>Coagulase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Lipases</a:t>
            </a:r>
          </a:p>
          <a:p>
            <a:r>
              <a:rPr lang="en-US" b="1" i="1" dirty="0" err="1" smtClean="0">
                <a:solidFill>
                  <a:srgbClr val="7030A0"/>
                </a:solidFill>
              </a:rPr>
              <a:t>Staphylokinase</a:t>
            </a:r>
            <a:r>
              <a:rPr lang="en-US" b="1" i="1" dirty="0" smtClean="0">
                <a:solidFill>
                  <a:srgbClr val="7030A0"/>
                </a:solidFill>
              </a:rPr>
              <a:t>(</a:t>
            </a:r>
            <a:r>
              <a:rPr lang="en-US" b="1" i="1" dirty="0" err="1" smtClean="0">
                <a:solidFill>
                  <a:srgbClr val="7030A0"/>
                </a:solidFill>
              </a:rPr>
              <a:t>fibrinolysin</a:t>
            </a:r>
            <a:r>
              <a:rPr lang="en-US" b="1" i="1" dirty="0" smtClean="0">
                <a:solidFill>
                  <a:srgbClr val="7030A0"/>
                </a:solidFill>
              </a:rPr>
              <a:t>)   </a:t>
            </a:r>
            <a:r>
              <a:rPr lang="en-US" dirty="0" smtClean="0">
                <a:solidFill>
                  <a:srgbClr val="7030A0"/>
                </a:solidFill>
              </a:rPr>
              <a:t>spreading</a:t>
            </a:r>
          </a:p>
          <a:p>
            <a:r>
              <a:rPr lang="en-US" b="1" i="1" dirty="0" err="1" smtClean="0">
                <a:solidFill>
                  <a:srgbClr val="7030A0"/>
                </a:solidFill>
              </a:rPr>
              <a:t>Hyaluronidase</a:t>
            </a:r>
            <a:r>
              <a:rPr lang="en-US" b="1" i="1" dirty="0" smtClean="0">
                <a:solidFill>
                  <a:srgbClr val="7030A0"/>
                </a:solidFill>
              </a:rPr>
              <a:t>                       </a:t>
            </a:r>
            <a:r>
              <a:rPr lang="en-US" dirty="0" smtClean="0">
                <a:solidFill>
                  <a:srgbClr val="7030A0"/>
                </a:solidFill>
              </a:rPr>
              <a:t>infection</a:t>
            </a:r>
            <a:r>
              <a:rPr lang="en-US" b="1" i="1" dirty="0" smtClean="0">
                <a:solidFill>
                  <a:srgbClr val="7030A0"/>
                </a:solidFill>
              </a:rPr>
              <a:t>                    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Nuclease </a:t>
            </a: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>
          <a:xfrm>
            <a:off x="6477000" y="2743200"/>
            <a:ext cx="1524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Enzymes</a:t>
            </a:r>
            <a:r>
              <a:rPr lang="en-US" dirty="0" smtClean="0">
                <a:solidFill>
                  <a:srgbClr val="7030A0"/>
                </a:solidFill>
              </a:rPr>
              <a:t>: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Coagulase</a:t>
            </a:r>
            <a:r>
              <a:rPr lang="en-US" dirty="0" smtClean="0">
                <a:solidFill>
                  <a:srgbClr val="7030A0"/>
                </a:solidFill>
              </a:rPr>
              <a:t> – coagulates plasma and blood; diagnostic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Hyaluronidase</a:t>
            </a:r>
            <a:r>
              <a:rPr lang="en-US" dirty="0" smtClean="0">
                <a:solidFill>
                  <a:srgbClr val="7030A0"/>
                </a:solidFill>
              </a:rPr>
              <a:t> – digests connective tissue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Staphylokinase</a:t>
            </a:r>
            <a:r>
              <a:rPr lang="en-US" dirty="0" smtClean="0">
                <a:solidFill>
                  <a:srgbClr val="7030A0"/>
                </a:solidFill>
              </a:rPr>
              <a:t> – digests blood clots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DNase</a:t>
            </a:r>
            <a:r>
              <a:rPr lang="en-US" dirty="0" smtClean="0">
                <a:solidFill>
                  <a:srgbClr val="7030A0"/>
                </a:solidFill>
              </a:rPr>
              <a:t> – digests DNA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Lipases – digest oils; enhances colonization on skin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Penicillinase</a:t>
            </a:r>
            <a:r>
              <a:rPr lang="en-US" dirty="0" smtClean="0">
                <a:solidFill>
                  <a:srgbClr val="7030A0"/>
                </a:solidFill>
              </a:rPr>
              <a:t> – inactivates penicillin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Staphylococcus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7030A0"/>
                </a:solidFill>
              </a:rPr>
              <a:t>Staphylo</a:t>
            </a:r>
            <a:r>
              <a:rPr lang="en-US" dirty="0" smtClean="0">
                <a:solidFill>
                  <a:srgbClr val="7030A0"/>
                </a:solidFill>
              </a:rPr>
              <a:t>- bunch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Kokkos</a:t>
            </a:r>
            <a:r>
              <a:rPr lang="en-US" dirty="0" smtClean="0">
                <a:solidFill>
                  <a:srgbClr val="7030A0"/>
                </a:solidFill>
              </a:rPr>
              <a:t> – berry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first identified in (1871) by Von Recklinghausen in pus from a surgical abscess in a knee joint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Named by Sir Alexander </a:t>
            </a:r>
            <a:r>
              <a:rPr lang="en-US" dirty="0" err="1" smtClean="0">
                <a:solidFill>
                  <a:srgbClr val="7030A0"/>
                </a:solidFill>
              </a:rPr>
              <a:t>Ogston</a:t>
            </a:r>
            <a:r>
              <a:rPr lang="en-US" dirty="0" smtClean="0">
                <a:solidFill>
                  <a:srgbClr val="7030A0"/>
                </a:solidFill>
              </a:rPr>
              <a:t>(1880)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Common inhabitant of the skin and mucous membranes</a:t>
            </a: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3349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Toxins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95400"/>
            <a:ext cx="80772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7030A0"/>
                </a:solidFill>
              </a:rPr>
              <a:t>Haemolysin</a:t>
            </a:r>
            <a:r>
              <a:rPr lang="en-US" b="1" dirty="0" smtClean="0">
                <a:solidFill>
                  <a:srgbClr val="7030A0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Alpha </a:t>
            </a:r>
            <a:r>
              <a:rPr lang="en-US" b="1" dirty="0" err="1" smtClean="0">
                <a:solidFill>
                  <a:srgbClr val="7030A0"/>
                </a:solidFill>
              </a:rPr>
              <a:t>haemolysins</a:t>
            </a:r>
            <a:r>
              <a:rPr lang="en-US" b="1" dirty="0" smtClean="0">
                <a:solidFill>
                  <a:srgbClr val="7030A0"/>
                </a:solidFill>
              </a:rPr>
              <a:t>-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</a:t>
            </a:r>
            <a:r>
              <a:rPr lang="en-US" dirty="0" err="1" smtClean="0">
                <a:solidFill>
                  <a:srgbClr val="7030A0"/>
                </a:solidFill>
              </a:rPr>
              <a:t>lysis</a:t>
            </a:r>
            <a:r>
              <a:rPr lang="en-US" dirty="0" smtClean="0">
                <a:solidFill>
                  <a:srgbClr val="7030A0"/>
                </a:solidFill>
              </a:rPr>
              <a:t> RBC, WBC, </a:t>
            </a:r>
            <a:r>
              <a:rPr lang="en-US" dirty="0" err="1" smtClean="0">
                <a:solidFill>
                  <a:srgbClr val="7030A0"/>
                </a:solidFill>
              </a:rPr>
              <a:t>cytotoxic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neurotoxic,toxic</a:t>
            </a:r>
            <a:r>
              <a:rPr lang="en-US" dirty="0" smtClean="0">
                <a:solidFill>
                  <a:srgbClr val="7030A0"/>
                </a:solidFill>
              </a:rPr>
              <a:t> to muscles ,renal cortex.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ß </a:t>
            </a:r>
            <a:r>
              <a:rPr lang="en-US" b="1" dirty="0" err="1" smtClean="0">
                <a:solidFill>
                  <a:srgbClr val="7030A0"/>
                </a:solidFill>
              </a:rPr>
              <a:t>haemolysins</a:t>
            </a:r>
            <a:r>
              <a:rPr lang="en-US" b="1" dirty="0" smtClean="0">
                <a:solidFill>
                  <a:srgbClr val="7030A0"/>
                </a:solidFill>
              </a:rPr>
              <a:t>-                </a:t>
            </a:r>
            <a:r>
              <a:rPr lang="en-US" dirty="0" err="1" smtClean="0">
                <a:solidFill>
                  <a:srgbClr val="7030A0"/>
                </a:solidFill>
              </a:rPr>
              <a:t>lyse</a:t>
            </a:r>
            <a:r>
              <a:rPr lang="en-US" dirty="0" smtClean="0">
                <a:solidFill>
                  <a:srgbClr val="7030A0"/>
                </a:solidFill>
              </a:rPr>
              <a:t> RBC</a:t>
            </a:r>
          </a:p>
          <a:p>
            <a:r>
              <a:rPr lang="en-US" b="1" dirty="0" smtClean="0">
                <a:solidFill>
                  <a:srgbClr val="7030A0"/>
                </a:solidFill>
              </a:rPr>
              <a:t>Gamma </a:t>
            </a:r>
            <a:r>
              <a:rPr lang="en-US" b="1" dirty="0" err="1" smtClean="0">
                <a:solidFill>
                  <a:srgbClr val="7030A0"/>
                </a:solidFill>
              </a:rPr>
              <a:t>haemolysins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n-US" b="1" dirty="0" err="1" smtClean="0">
                <a:solidFill>
                  <a:srgbClr val="7030A0"/>
                </a:solidFill>
              </a:rPr>
              <a:t>Leucocidine</a:t>
            </a:r>
            <a:r>
              <a:rPr lang="en-US" dirty="0" smtClean="0">
                <a:solidFill>
                  <a:srgbClr val="7030A0"/>
                </a:solidFill>
              </a:rPr>
              <a:t> - </a:t>
            </a:r>
            <a:r>
              <a:rPr lang="en-US" dirty="0" err="1" smtClean="0">
                <a:solidFill>
                  <a:srgbClr val="7030A0"/>
                </a:solidFill>
              </a:rPr>
              <a:t>lyse</a:t>
            </a:r>
            <a:r>
              <a:rPr lang="en-US" dirty="0" smtClean="0">
                <a:solidFill>
                  <a:srgbClr val="7030A0"/>
                </a:solidFill>
              </a:rPr>
              <a:t> WBC</a:t>
            </a:r>
          </a:p>
        </p:txBody>
      </p:sp>
      <p:sp>
        <p:nvSpPr>
          <p:cNvPr id="4" name="Right Brace 3"/>
          <p:cNvSpPr/>
          <p:nvPr/>
        </p:nvSpPr>
        <p:spPr>
          <a:xfrm>
            <a:off x="5105400" y="3581400"/>
            <a:ext cx="228600" cy="9144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Toxins….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8324088" cy="4800600"/>
          </a:xfrm>
        </p:spPr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Surface Ag’s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  -  TSST- toxin shock syndrome toxin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    </a:t>
            </a:r>
            <a:r>
              <a:rPr lang="en-US" dirty="0" smtClean="0">
                <a:solidFill>
                  <a:srgbClr val="7030A0"/>
                </a:solidFill>
              </a:rPr>
              <a:t>stimulate T </a:t>
            </a:r>
            <a:r>
              <a:rPr lang="en-US" dirty="0" err="1" smtClean="0">
                <a:solidFill>
                  <a:srgbClr val="7030A0"/>
                </a:solidFill>
              </a:rPr>
              <a:t>lym</a:t>
            </a:r>
            <a:r>
              <a:rPr lang="en-US" dirty="0" smtClean="0">
                <a:solidFill>
                  <a:srgbClr val="7030A0"/>
                </a:solidFill>
              </a:rPr>
              <a:t>        IL1,IL2,TNF,IF        multisystem involvement,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- </a:t>
            </a:r>
            <a:r>
              <a:rPr lang="en-US" b="1" dirty="0" err="1" smtClean="0">
                <a:solidFill>
                  <a:srgbClr val="7030A0"/>
                </a:solidFill>
              </a:rPr>
              <a:t>Enterotoxin</a:t>
            </a:r>
            <a:r>
              <a:rPr lang="en-US" dirty="0" smtClean="0">
                <a:solidFill>
                  <a:srgbClr val="7030A0"/>
                </a:solidFill>
              </a:rPr>
              <a:t>-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</a:t>
            </a:r>
            <a:r>
              <a:rPr lang="en-US" dirty="0" err="1" smtClean="0">
                <a:solidFill>
                  <a:srgbClr val="7030A0"/>
                </a:solidFill>
              </a:rPr>
              <a:t>pyogenic</a:t>
            </a:r>
            <a:r>
              <a:rPr lang="en-US" dirty="0" smtClean="0">
                <a:solidFill>
                  <a:srgbClr val="7030A0"/>
                </a:solidFill>
              </a:rPr>
              <a:t>,   </a:t>
            </a:r>
            <a:r>
              <a:rPr lang="en-US" dirty="0" err="1" smtClean="0">
                <a:solidFill>
                  <a:srgbClr val="7030A0"/>
                </a:solidFill>
              </a:rPr>
              <a:t>mitogenic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hypotensive</a:t>
            </a:r>
            <a:r>
              <a:rPr lang="en-US" dirty="0" smtClean="0">
                <a:solidFill>
                  <a:srgbClr val="7030A0"/>
                </a:solidFill>
              </a:rPr>
              <a:t>, thrombocytopenic and </a:t>
            </a:r>
            <a:r>
              <a:rPr lang="en-US" dirty="0" err="1" smtClean="0">
                <a:solidFill>
                  <a:srgbClr val="7030A0"/>
                </a:solidFill>
              </a:rPr>
              <a:t>cytotoxic</a:t>
            </a:r>
            <a:r>
              <a:rPr lang="en-US" dirty="0" smtClean="0">
                <a:solidFill>
                  <a:srgbClr val="7030A0"/>
                </a:solidFill>
              </a:rPr>
              <a:t> effect, resist 100ºC for 10- 40 min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3962400" y="2895600"/>
            <a:ext cx="6858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flipV="1">
            <a:off x="6858000" y="2895600"/>
            <a:ext cx="457200" cy="76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Toxins …..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447800"/>
            <a:ext cx="8153400" cy="4800600"/>
          </a:xfrm>
        </p:spPr>
        <p:txBody>
          <a:bodyPr/>
          <a:lstStyle/>
          <a:p>
            <a:pPr>
              <a:buNone/>
            </a:pPr>
            <a:r>
              <a:rPr lang="en-US" b="1" dirty="0" err="1" smtClean="0">
                <a:solidFill>
                  <a:srgbClr val="7030A0"/>
                </a:solidFill>
              </a:rPr>
              <a:t>Exfoliative</a:t>
            </a:r>
            <a:r>
              <a:rPr lang="en-US" b="1" dirty="0" smtClean="0">
                <a:solidFill>
                  <a:srgbClr val="7030A0"/>
                </a:solidFill>
              </a:rPr>
              <a:t> toxin/ </a:t>
            </a:r>
            <a:r>
              <a:rPr lang="en-US" b="1" dirty="0" err="1" smtClean="0">
                <a:solidFill>
                  <a:srgbClr val="7030A0"/>
                </a:solidFill>
              </a:rPr>
              <a:t>epidermolytic</a:t>
            </a:r>
            <a:r>
              <a:rPr lang="en-US" b="1" dirty="0" smtClean="0">
                <a:solidFill>
                  <a:srgbClr val="7030A0"/>
                </a:solidFill>
              </a:rPr>
              <a:t> toxin</a:t>
            </a:r>
          </a:p>
          <a:p>
            <a:pPr>
              <a:buNone/>
            </a:pP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  <a:r>
              <a:rPr lang="en-US" dirty="0" smtClean="0">
                <a:solidFill>
                  <a:srgbClr val="7030A0"/>
                </a:solidFill>
              </a:rPr>
              <a:t>-</a:t>
            </a:r>
            <a:r>
              <a:rPr lang="en-US" dirty="0" err="1" smtClean="0">
                <a:solidFill>
                  <a:srgbClr val="7030A0"/>
                </a:solidFill>
              </a:rPr>
              <a:t>seperation</a:t>
            </a:r>
            <a:r>
              <a:rPr lang="en-US" dirty="0" smtClean="0">
                <a:solidFill>
                  <a:srgbClr val="7030A0"/>
                </a:solidFill>
              </a:rPr>
              <a:t> of epidermis from dermis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 SSSS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Severe form – </a:t>
            </a:r>
            <a:r>
              <a:rPr lang="en-US" b="1" i="1" dirty="0" err="1" smtClean="0">
                <a:solidFill>
                  <a:srgbClr val="7030A0"/>
                </a:solidFill>
              </a:rPr>
              <a:t>Ritters</a:t>
            </a:r>
            <a:r>
              <a:rPr lang="en-US" b="1" i="1" dirty="0" smtClean="0">
                <a:solidFill>
                  <a:srgbClr val="7030A0"/>
                </a:solidFill>
              </a:rPr>
              <a:t> syndrome </a:t>
            </a:r>
            <a:r>
              <a:rPr lang="en-US" dirty="0" smtClean="0">
                <a:solidFill>
                  <a:srgbClr val="7030A0"/>
                </a:solidFill>
              </a:rPr>
              <a:t>in newborn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Milder forms – </a:t>
            </a:r>
            <a:r>
              <a:rPr lang="en-US" b="1" i="1" dirty="0" err="1" smtClean="0">
                <a:solidFill>
                  <a:srgbClr val="7030A0"/>
                </a:solidFill>
              </a:rPr>
              <a:t>pemphigus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neonatorum</a:t>
            </a:r>
            <a:endParaRPr lang="en-US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                   - </a:t>
            </a:r>
            <a:r>
              <a:rPr lang="en-US" b="1" i="1" dirty="0" err="1" smtClean="0">
                <a:solidFill>
                  <a:srgbClr val="7030A0"/>
                </a:solidFill>
              </a:rPr>
              <a:t>bullous</a:t>
            </a:r>
            <a:r>
              <a:rPr lang="en-US" b="1" i="1" dirty="0" smtClean="0">
                <a:solidFill>
                  <a:srgbClr val="7030A0"/>
                </a:solidFill>
              </a:rPr>
              <a:t> impetigo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Pathogenesis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en-US" i="1" dirty="0" smtClean="0">
                <a:solidFill>
                  <a:srgbClr val="7030A0"/>
                </a:solidFill>
              </a:rPr>
              <a:t>           Colonization </a:t>
            </a:r>
          </a:p>
          <a:p>
            <a:pPr algn="ctr">
              <a:buNone/>
            </a:pPr>
            <a:endParaRPr lang="en-US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7030A0"/>
                </a:solidFill>
              </a:rPr>
              <a:t>                       Introduction into tissues </a:t>
            </a:r>
          </a:p>
          <a:p>
            <a:pPr>
              <a:buNone/>
            </a:pPr>
            <a:endParaRPr lang="en-US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7030A0"/>
                </a:solidFill>
              </a:rPr>
              <a:t>                                               Invasion</a:t>
            </a:r>
            <a:r>
              <a:rPr lang="en-US" dirty="0" smtClean="0"/>
              <a:t> </a:t>
            </a:r>
          </a:p>
          <a:p>
            <a:pPr algn="ctr">
              <a:buNone/>
            </a:pPr>
            <a:endParaRPr lang="en-US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rgbClr val="7030A0"/>
                </a:solidFill>
              </a:rPr>
              <a:t>      Evasion of host defense mechanisms</a:t>
            </a:r>
          </a:p>
          <a:p>
            <a:pPr algn="ctr">
              <a:buNone/>
            </a:pPr>
            <a:endParaRPr lang="en-US" i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en-US" i="1" dirty="0" smtClean="0">
                <a:solidFill>
                  <a:srgbClr val="7030A0"/>
                </a:solidFill>
              </a:rPr>
              <a:t>Metastatic spread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5181600" y="1981200"/>
            <a:ext cx="76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181600" y="3048000"/>
            <a:ext cx="762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181600" y="5029200"/>
            <a:ext cx="762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5181600" y="4114800"/>
            <a:ext cx="45719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Clinical spectrum of Staph infection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174992" cy="4800600"/>
          </a:xfrm>
        </p:spPr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Toxin mediated diseases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Non Toxin mediated diseases</a:t>
            </a:r>
          </a:p>
          <a:p>
            <a:pPr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Nosocomical</a:t>
            </a:r>
            <a:r>
              <a:rPr lang="en-US" dirty="0" smtClean="0">
                <a:solidFill>
                  <a:srgbClr val="7030A0"/>
                </a:solidFill>
              </a:rPr>
              <a:t> infection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Community based infection</a:t>
            </a:r>
          </a:p>
          <a:p>
            <a:pPr>
              <a:buNone/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err="1" smtClean="0">
                <a:solidFill>
                  <a:srgbClr val="7030A0"/>
                </a:solidFill>
              </a:rPr>
              <a:t>Pyogenic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Non </a:t>
            </a:r>
            <a:r>
              <a:rPr lang="en-US" dirty="0" err="1" smtClean="0">
                <a:solidFill>
                  <a:srgbClr val="7030A0"/>
                </a:solidFill>
              </a:rPr>
              <a:t>pyogenic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498080" cy="1143000"/>
          </a:xfrm>
        </p:spPr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S. </a:t>
            </a:r>
            <a:r>
              <a:rPr lang="en-US" b="1" i="1" dirty="0" err="1" smtClean="0">
                <a:solidFill>
                  <a:srgbClr val="7030A0"/>
                </a:solidFill>
              </a:rPr>
              <a:t>Aureus</a:t>
            </a:r>
            <a:r>
              <a:rPr lang="en-US" b="1" i="1" dirty="0" smtClean="0">
                <a:solidFill>
                  <a:srgbClr val="7030A0"/>
                </a:solidFill>
              </a:rPr>
              <a:t> –</a:t>
            </a:r>
            <a:r>
              <a:rPr lang="en-US" b="1" i="1" dirty="0" err="1" smtClean="0">
                <a:solidFill>
                  <a:srgbClr val="7030A0"/>
                </a:solidFill>
              </a:rPr>
              <a:t>pyogenic</a:t>
            </a:r>
            <a:r>
              <a:rPr lang="en-US" b="1" i="1" dirty="0" smtClean="0">
                <a:solidFill>
                  <a:srgbClr val="7030A0"/>
                </a:solidFill>
              </a:rPr>
              <a:t> lesions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295400"/>
            <a:ext cx="7924800" cy="556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a range of illnesses,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</a:t>
            </a:r>
            <a:r>
              <a:rPr lang="en-US" b="1" i="1" dirty="0" smtClean="0">
                <a:solidFill>
                  <a:srgbClr val="7030A0"/>
                </a:solidFill>
              </a:rPr>
              <a:t>minor skin infections- </a:t>
            </a:r>
            <a:r>
              <a:rPr lang="en-US" dirty="0" smtClean="0">
                <a:solidFill>
                  <a:srgbClr val="7030A0"/>
                </a:solidFill>
              </a:rPr>
              <a:t>pimples, impetigo, boils (furuncles), </a:t>
            </a:r>
            <a:r>
              <a:rPr lang="en-US" dirty="0" err="1" smtClean="0">
                <a:solidFill>
                  <a:srgbClr val="7030A0"/>
                </a:solidFill>
              </a:rPr>
              <a:t>cellulitis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folliculitis</a:t>
            </a:r>
            <a:r>
              <a:rPr lang="en-US" dirty="0" smtClean="0">
                <a:solidFill>
                  <a:srgbClr val="7030A0"/>
                </a:solidFill>
              </a:rPr>
              <a:t>, carbuncles, scalded skin syndrome, and abscesses, </a:t>
            </a:r>
          </a:p>
          <a:p>
            <a:pPr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life-threatening diseases </a:t>
            </a:r>
            <a:r>
              <a:rPr lang="en-US" dirty="0" smtClean="0">
                <a:solidFill>
                  <a:srgbClr val="7030A0"/>
                </a:solidFill>
              </a:rPr>
              <a:t>- pneumonia, meningitis, </a:t>
            </a:r>
            <a:r>
              <a:rPr lang="en-US" dirty="0" err="1" smtClean="0">
                <a:solidFill>
                  <a:srgbClr val="7030A0"/>
                </a:solidFill>
              </a:rPr>
              <a:t>osteomyelitis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endocarditis</a:t>
            </a:r>
            <a:r>
              <a:rPr lang="en-US" dirty="0" smtClean="0">
                <a:solidFill>
                  <a:srgbClr val="7030A0"/>
                </a:solidFill>
              </a:rPr>
              <a:t>, toxic shock syndrome (TSS), </a:t>
            </a:r>
            <a:r>
              <a:rPr lang="en-US" dirty="0" err="1" smtClean="0">
                <a:solidFill>
                  <a:srgbClr val="7030A0"/>
                </a:solidFill>
              </a:rPr>
              <a:t>bacteremia</a:t>
            </a:r>
            <a:r>
              <a:rPr lang="en-US" dirty="0" smtClean="0">
                <a:solidFill>
                  <a:srgbClr val="7030A0"/>
                </a:solidFill>
              </a:rPr>
              <a:t>, and sepsis.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incidence ranges from skin, soft tissue, respiratory, bone, joint, endovascular to wound infections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Staphylococcal skin infections include: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Impetigo</a:t>
            </a:r>
            <a:r>
              <a:rPr lang="en-US" dirty="0" smtClean="0">
                <a:solidFill>
                  <a:srgbClr val="7030A0"/>
                </a:solidFill>
              </a:rPr>
              <a:t> (school sores) </a:t>
            </a:r>
          </a:p>
          <a:p>
            <a:r>
              <a:rPr lang="en-US" b="1" i="1" dirty="0" err="1" smtClean="0">
                <a:solidFill>
                  <a:srgbClr val="7030A0"/>
                </a:solidFill>
              </a:rPr>
              <a:t>Ecthyma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 (crusted ulcers) </a:t>
            </a:r>
          </a:p>
          <a:p>
            <a:r>
              <a:rPr lang="en-US" b="1" i="1" dirty="0" err="1" smtClean="0">
                <a:solidFill>
                  <a:srgbClr val="7030A0"/>
                </a:solidFill>
              </a:rPr>
              <a:t>Cellulitis</a:t>
            </a:r>
            <a:r>
              <a:rPr lang="en-US" dirty="0" smtClean="0">
                <a:solidFill>
                  <a:srgbClr val="7030A0"/>
                </a:solidFill>
              </a:rPr>
              <a:t> (more often due to streptococcus)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Hair follicle infections </a:t>
            </a:r>
            <a:r>
              <a:rPr lang="en-US" dirty="0" smtClean="0">
                <a:solidFill>
                  <a:srgbClr val="7030A0"/>
                </a:solidFill>
              </a:rPr>
              <a:t>-staphylococcal </a:t>
            </a:r>
            <a:r>
              <a:rPr lang="en-US" dirty="0" err="1" smtClean="0">
                <a:solidFill>
                  <a:srgbClr val="7030A0"/>
                </a:solidFill>
              </a:rPr>
              <a:t>folliculitis</a:t>
            </a:r>
            <a:r>
              <a:rPr lang="en-US" dirty="0" smtClean="0">
                <a:solidFill>
                  <a:srgbClr val="7030A0"/>
                </a:solidFill>
              </a:rPr>
              <a:t> , boils ,furuncles &amp; carbuncles and </a:t>
            </a:r>
            <a:r>
              <a:rPr lang="en-US" dirty="0" err="1" smtClean="0">
                <a:solidFill>
                  <a:srgbClr val="7030A0"/>
                </a:solidFill>
              </a:rPr>
              <a:t>sycosis</a:t>
            </a:r>
            <a:r>
              <a:rPr lang="en-US" dirty="0" smtClean="0">
                <a:solidFill>
                  <a:srgbClr val="7030A0"/>
                </a:solidFill>
              </a:rPr>
              <a:t> (beard infection)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Secondary skin infection - </a:t>
            </a:r>
            <a:r>
              <a:rPr lang="en-US" dirty="0" smtClean="0">
                <a:solidFill>
                  <a:srgbClr val="7030A0"/>
                </a:solidFill>
              </a:rPr>
              <a:t>of wounds, dermatitis, scabies, diabetic ulcers etc. 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Staphylococcal hypersensitivity reactions </a:t>
            </a:r>
            <a:r>
              <a:rPr lang="en-US" dirty="0" smtClean="0">
                <a:solidFill>
                  <a:srgbClr val="7030A0"/>
                </a:solidFill>
              </a:rPr>
              <a:t>such as </a:t>
            </a:r>
            <a:r>
              <a:rPr lang="en-US" dirty="0" err="1" smtClean="0">
                <a:solidFill>
                  <a:srgbClr val="7030A0"/>
                </a:solidFill>
              </a:rPr>
              <a:t>folliculitis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decalvans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Impetigo</a:t>
            </a:r>
            <a:endParaRPr lang="en-US" dirty="0"/>
          </a:p>
        </p:txBody>
      </p:sp>
      <p:pic>
        <p:nvPicPr>
          <p:cNvPr id="81922" name="Picture 2" descr="C:\Users\Dept.Of Pathology\Desktop\download (7).jpgimpetogo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315404"/>
            <a:ext cx="4343400" cy="27137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Hair follicle infections</a:t>
            </a:r>
            <a:endParaRPr lang="en-US" dirty="0"/>
          </a:p>
        </p:txBody>
      </p:sp>
      <p:pic>
        <p:nvPicPr>
          <p:cNvPr id="82946" name="Picture 2" descr="C:\Users\Dept.Of Pathology\Desktop\skin_infection_Mora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Skin disease due to toxins produced by the bacteria include: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8077200" cy="54102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Staphylococcal scalded skin syndrome  (SSSS)     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   </a:t>
            </a:r>
            <a:r>
              <a:rPr lang="en-US" dirty="0" smtClean="0">
                <a:solidFill>
                  <a:srgbClr val="7030A0"/>
                </a:solidFill>
              </a:rPr>
              <a:t>usually affects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- children less than five years old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- rarely, adults with kidney failure.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7030A0"/>
                </a:solidFill>
              </a:rPr>
              <a:t>Staphylococcus </a:t>
            </a:r>
            <a:r>
              <a:rPr lang="en-US" b="1" i="1" dirty="0" err="1" smtClean="0">
                <a:solidFill>
                  <a:srgbClr val="7030A0"/>
                </a:solidFill>
              </a:rPr>
              <a:t>aureus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.7 -1.2µm.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Non flagellate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Non motile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Non spore forming</a:t>
            </a:r>
          </a:p>
          <a:p>
            <a:endParaRPr lang="en-US" dirty="0"/>
          </a:p>
        </p:txBody>
      </p:sp>
      <p:sp>
        <p:nvSpPr>
          <p:cNvPr id="4" name="Flowchart: Connector 3"/>
          <p:cNvSpPr/>
          <p:nvPr/>
        </p:nvSpPr>
        <p:spPr>
          <a:xfrm>
            <a:off x="3352800" y="2209800"/>
            <a:ext cx="685800" cy="6858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0800000" flipH="1">
            <a:off x="3352800" y="2590800"/>
            <a:ext cx="6858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433" name="Picture 1" descr="C:\Users\user\Desktop\270px-staphylococcus_aureus_visa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2133600"/>
            <a:ext cx="3840162" cy="396240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267200"/>
            <a:ext cx="36004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SSSS</a:t>
            </a:r>
            <a:br>
              <a:rPr lang="en-US" b="1" dirty="0" smtClean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447800"/>
            <a:ext cx="7714488" cy="4800600"/>
          </a:xfrm>
        </p:spPr>
        <p:txBody>
          <a:bodyPr/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Severe form – </a:t>
            </a:r>
            <a:r>
              <a:rPr lang="en-US" b="1" i="1" dirty="0" err="1" smtClean="0">
                <a:solidFill>
                  <a:srgbClr val="7030A0"/>
                </a:solidFill>
              </a:rPr>
              <a:t>Ritters</a:t>
            </a:r>
            <a:r>
              <a:rPr lang="en-US" b="1" i="1" dirty="0" smtClean="0">
                <a:solidFill>
                  <a:srgbClr val="7030A0"/>
                </a:solidFill>
              </a:rPr>
              <a:t> syndrome </a:t>
            </a:r>
            <a:r>
              <a:rPr lang="en-US" dirty="0" smtClean="0">
                <a:solidFill>
                  <a:srgbClr val="7030A0"/>
                </a:solidFill>
              </a:rPr>
              <a:t>in newborn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Milder forms – </a:t>
            </a:r>
            <a:r>
              <a:rPr lang="en-US" b="1" i="1" dirty="0" err="1" smtClean="0">
                <a:solidFill>
                  <a:srgbClr val="7030A0"/>
                </a:solidFill>
              </a:rPr>
              <a:t>pemphigus</a:t>
            </a:r>
            <a:r>
              <a:rPr lang="en-US" b="1" i="1" dirty="0" smtClean="0">
                <a:solidFill>
                  <a:srgbClr val="7030A0"/>
                </a:solidFill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</a:rPr>
              <a:t>neonatorum</a:t>
            </a:r>
            <a:endParaRPr lang="en-US" b="1" i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                    - </a:t>
            </a:r>
            <a:r>
              <a:rPr lang="en-US" b="1" i="1" dirty="0" err="1" smtClean="0">
                <a:solidFill>
                  <a:srgbClr val="7030A0"/>
                </a:solidFill>
              </a:rPr>
              <a:t>bullous</a:t>
            </a:r>
            <a:r>
              <a:rPr lang="en-US" b="1" i="1" dirty="0" smtClean="0">
                <a:solidFill>
                  <a:srgbClr val="7030A0"/>
                </a:solidFill>
              </a:rPr>
              <a:t> impetigo</a:t>
            </a:r>
          </a:p>
          <a:p>
            <a:pPr>
              <a:buNone/>
            </a:pPr>
            <a:r>
              <a:rPr lang="en-US" b="1" i="1" dirty="0" smtClean="0">
                <a:solidFill>
                  <a:srgbClr val="7030A0"/>
                </a:solidFill>
              </a:rPr>
              <a:t>c/f –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local tender blisters &amp; </a:t>
            </a:r>
            <a:r>
              <a:rPr lang="en-US" dirty="0" err="1" smtClean="0">
                <a:solidFill>
                  <a:srgbClr val="7030A0"/>
                </a:solidFill>
              </a:rPr>
              <a:t>bullae</a:t>
            </a:r>
            <a:r>
              <a:rPr lang="en-US" dirty="0" smtClean="0">
                <a:solidFill>
                  <a:srgbClr val="7030A0"/>
                </a:solidFill>
              </a:rPr>
              <a:t>       exfoliation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&amp; separation of outer epidermal layer.</a:t>
            </a:r>
          </a:p>
          <a:p>
            <a:pPr>
              <a:buNone/>
            </a:pPr>
            <a:r>
              <a:rPr lang="en-US" b="1" i="1" dirty="0" err="1" smtClean="0">
                <a:solidFill>
                  <a:srgbClr val="7030A0"/>
                </a:solidFill>
              </a:rPr>
              <a:t>Ritters</a:t>
            </a:r>
            <a:r>
              <a:rPr lang="en-US" b="1" i="1" dirty="0" smtClean="0">
                <a:solidFill>
                  <a:srgbClr val="7030A0"/>
                </a:solidFill>
              </a:rPr>
              <a:t> syndrome- </a:t>
            </a:r>
            <a:r>
              <a:rPr lang="en-US" i="1" dirty="0" smtClean="0">
                <a:solidFill>
                  <a:srgbClr val="7030A0"/>
                </a:solidFill>
              </a:rPr>
              <a:t>+ fever, lethargy, irritability ,poor feeding</a:t>
            </a:r>
            <a:endParaRPr lang="en-US" dirty="0" smtClean="0">
              <a:solidFill>
                <a:srgbClr val="7030A0"/>
              </a:solidFill>
            </a:endParaRP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 flipV="1">
            <a:off x="6172200" y="4038599"/>
            <a:ext cx="60960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Toxic shock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relatively uncommon illness resulting from the release of Toxic Shock Syndrome Toxin-1 (TSST-1) or </a:t>
            </a:r>
            <a:r>
              <a:rPr lang="en-US" dirty="0" err="1" smtClean="0">
                <a:solidFill>
                  <a:srgbClr val="7030A0"/>
                </a:solidFill>
              </a:rPr>
              <a:t>enterotoxin</a:t>
            </a:r>
            <a:r>
              <a:rPr lang="en-US" dirty="0" smtClean="0">
                <a:solidFill>
                  <a:srgbClr val="7030A0"/>
                </a:solidFill>
              </a:rPr>
              <a:t> B.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These toxins are also known as </a:t>
            </a:r>
            <a:r>
              <a:rPr lang="en-US" dirty="0" err="1" smtClean="0">
                <a:solidFill>
                  <a:srgbClr val="7030A0"/>
                </a:solidFill>
              </a:rPr>
              <a:t>superantigens</a:t>
            </a:r>
            <a:r>
              <a:rPr lang="en-US" dirty="0" smtClean="0">
                <a:solidFill>
                  <a:srgbClr val="7030A0"/>
                </a:solidFill>
              </a:rPr>
              <a:t> (capable of generating a massive inflammatory response).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Previous exposure makes a patient immune to these toxins i.e. they will not have a second attack.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Toxic shock syndrome 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  <a:br>
              <a:rPr lang="en-US" dirty="0" smtClean="0">
                <a:solidFill>
                  <a:srgbClr val="7030A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219200"/>
            <a:ext cx="749808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Multisystem disease with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fever,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hypotension,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myalgia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Vomiting, </a:t>
            </a:r>
            <a:r>
              <a:rPr lang="en-US" dirty="0" err="1" smtClean="0">
                <a:solidFill>
                  <a:srgbClr val="7030A0"/>
                </a:solidFill>
              </a:rPr>
              <a:t>Diarrhoea</a:t>
            </a:r>
            <a:r>
              <a:rPr lang="en-US" dirty="0" smtClean="0">
                <a:solidFill>
                  <a:srgbClr val="7030A0"/>
                </a:solidFill>
              </a:rPr>
              <a:t>,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mucosal hyperemia,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erythematous</a:t>
            </a:r>
            <a:r>
              <a:rPr lang="en-US" dirty="0" smtClean="0">
                <a:solidFill>
                  <a:srgbClr val="7030A0"/>
                </a:solidFill>
              </a:rPr>
              <a:t> sun burn,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rash,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Later –</a:t>
            </a:r>
            <a:r>
              <a:rPr lang="en-US" dirty="0" err="1" smtClean="0">
                <a:solidFill>
                  <a:srgbClr val="7030A0"/>
                </a:solidFill>
              </a:rPr>
              <a:t>liver.kidney,GIT</a:t>
            </a:r>
            <a:r>
              <a:rPr lang="en-US" dirty="0" smtClean="0">
                <a:solidFill>
                  <a:srgbClr val="7030A0"/>
                </a:solidFill>
              </a:rPr>
              <a:t> &amp; CNS is affected - </a:t>
            </a:r>
            <a:r>
              <a:rPr lang="en-US" dirty="0" err="1" smtClean="0">
                <a:solidFill>
                  <a:srgbClr val="7030A0"/>
                </a:solidFill>
              </a:rPr>
              <a:t>Disoreintation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304800"/>
            <a:ext cx="8077200" cy="6553200"/>
          </a:xfrm>
        </p:spPr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7030A0"/>
                </a:solidFill>
              </a:rPr>
              <a:t>Musculoskeletal-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OM , arthritis, bursitis, </a:t>
            </a:r>
            <a:r>
              <a:rPr lang="en-US" dirty="0" err="1" smtClean="0">
                <a:solidFill>
                  <a:srgbClr val="7030A0"/>
                </a:solidFill>
              </a:rPr>
              <a:t>pyomyositis,abscess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b="1" i="1" dirty="0" smtClean="0">
                <a:solidFill>
                  <a:srgbClr val="7030A0"/>
                </a:solidFill>
              </a:rPr>
              <a:t>Respiratory</a:t>
            </a:r>
            <a:r>
              <a:rPr lang="en-US" dirty="0" smtClean="0">
                <a:solidFill>
                  <a:srgbClr val="7030A0"/>
                </a:solidFill>
              </a:rPr>
              <a:t> –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</a:t>
            </a:r>
            <a:r>
              <a:rPr lang="en-US" dirty="0" err="1" smtClean="0">
                <a:solidFill>
                  <a:srgbClr val="7030A0"/>
                </a:solidFill>
              </a:rPr>
              <a:t>tonsilitis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phrangitis</a:t>
            </a:r>
            <a:r>
              <a:rPr lang="en-US" dirty="0" smtClean="0">
                <a:solidFill>
                  <a:srgbClr val="7030A0"/>
                </a:solidFill>
              </a:rPr>
              <a:t>, sinusitis,   </a:t>
            </a:r>
            <a:r>
              <a:rPr lang="en-US" dirty="0" err="1" smtClean="0">
                <a:solidFill>
                  <a:srgbClr val="7030A0"/>
                </a:solidFill>
              </a:rPr>
              <a:t>otitis</a:t>
            </a:r>
            <a:r>
              <a:rPr lang="en-US" dirty="0" smtClean="0">
                <a:solidFill>
                  <a:srgbClr val="7030A0"/>
                </a:solidFill>
              </a:rPr>
              <a:t>, BP, lung abscess, </a:t>
            </a:r>
            <a:r>
              <a:rPr lang="en-US" dirty="0" err="1" smtClean="0">
                <a:solidFill>
                  <a:srgbClr val="7030A0"/>
                </a:solidFill>
              </a:rPr>
              <a:t>empyema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b="1" i="1" dirty="0" smtClean="0">
                <a:solidFill>
                  <a:srgbClr val="7030A0"/>
                </a:solidFill>
              </a:rPr>
              <a:t>CNS</a:t>
            </a:r>
            <a:r>
              <a:rPr lang="en-US" dirty="0" smtClean="0">
                <a:solidFill>
                  <a:srgbClr val="7030A0"/>
                </a:solidFill>
              </a:rPr>
              <a:t>- 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 abscess, meningitis</a:t>
            </a:r>
          </a:p>
          <a:p>
            <a:r>
              <a:rPr lang="en-US" b="1" i="1" dirty="0" smtClean="0">
                <a:solidFill>
                  <a:srgbClr val="7030A0"/>
                </a:solidFill>
              </a:rPr>
              <a:t>Endovascular</a:t>
            </a:r>
            <a:r>
              <a:rPr lang="en-US" dirty="0" smtClean="0">
                <a:solidFill>
                  <a:srgbClr val="7030A0"/>
                </a:solidFill>
              </a:rPr>
              <a:t> –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</a:t>
            </a:r>
            <a:r>
              <a:rPr lang="en-US" dirty="0" err="1" smtClean="0">
                <a:solidFill>
                  <a:srgbClr val="7030A0"/>
                </a:solidFill>
              </a:rPr>
              <a:t>bacteremia</a:t>
            </a:r>
            <a:r>
              <a:rPr lang="en-US" dirty="0" smtClean="0">
                <a:solidFill>
                  <a:srgbClr val="7030A0"/>
                </a:solidFill>
              </a:rPr>
              <a:t>, septicemia, </a:t>
            </a:r>
            <a:r>
              <a:rPr lang="en-US" dirty="0" err="1" smtClean="0">
                <a:solidFill>
                  <a:srgbClr val="7030A0"/>
                </a:solidFill>
              </a:rPr>
              <a:t>pyemia</a:t>
            </a:r>
            <a:r>
              <a:rPr lang="en-US" dirty="0" smtClean="0">
                <a:solidFill>
                  <a:srgbClr val="7030A0"/>
                </a:solidFill>
              </a:rPr>
              <a:t>, </a:t>
            </a:r>
            <a:r>
              <a:rPr lang="en-US" dirty="0" err="1" smtClean="0">
                <a:solidFill>
                  <a:srgbClr val="7030A0"/>
                </a:solidFill>
              </a:rPr>
              <a:t>endocarditis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b="1" i="1" dirty="0" smtClean="0">
                <a:solidFill>
                  <a:srgbClr val="7030A0"/>
                </a:solidFill>
              </a:rPr>
              <a:t>Excretory system </a:t>
            </a:r>
            <a:r>
              <a:rPr lang="en-US" dirty="0" smtClean="0">
                <a:solidFill>
                  <a:srgbClr val="7030A0"/>
                </a:solidFill>
              </a:rPr>
              <a:t>–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UTI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7030A0"/>
                </a:solidFill>
              </a:rPr>
              <a:t>Staphylococcal Food Poisoning</a:t>
            </a:r>
            <a:br>
              <a:rPr lang="en-US" dirty="0">
                <a:solidFill>
                  <a:srgbClr val="7030A0"/>
                </a:solidFill>
              </a:rPr>
            </a:br>
            <a:r>
              <a:rPr lang="en-US" dirty="0">
                <a:solidFill>
                  <a:srgbClr val="7030A0"/>
                </a:solidFill>
              </a:rPr>
              <a:t>(Staphylococcal intoxication)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1447800"/>
            <a:ext cx="8001000" cy="54102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7030A0"/>
                </a:solidFill>
              </a:rPr>
              <a:t>Ingesting </a:t>
            </a:r>
            <a:r>
              <a:rPr lang="en-US" sz="2800" dirty="0" smtClean="0">
                <a:solidFill>
                  <a:srgbClr val="7030A0"/>
                </a:solidFill>
              </a:rPr>
              <a:t> preformed  </a:t>
            </a:r>
            <a:r>
              <a:rPr lang="en-US" sz="2800" dirty="0" err="1">
                <a:solidFill>
                  <a:srgbClr val="7030A0"/>
                </a:solidFill>
              </a:rPr>
              <a:t>enterotoxin</a:t>
            </a:r>
            <a:r>
              <a:rPr lang="en-US" sz="2800" dirty="0">
                <a:solidFill>
                  <a:srgbClr val="7030A0"/>
                </a:solidFill>
              </a:rPr>
              <a:t> by </a:t>
            </a:r>
            <a:r>
              <a:rPr lang="en-US" sz="2800" i="1" dirty="0">
                <a:solidFill>
                  <a:srgbClr val="7030A0"/>
                </a:solidFill>
              </a:rPr>
              <a:t>Staph. </a:t>
            </a:r>
            <a:r>
              <a:rPr lang="en-US" sz="2800" i="1" dirty="0" err="1" smtClean="0">
                <a:solidFill>
                  <a:srgbClr val="7030A0"/>
                </a:solidFill>
              </a:rPr>
              <a:t>Aureus</a:t>
            </a:r>
            <a:endParaRPr lang="en-US" sz="2800" i="1" dirty="0">
              <a:solidFill>
                <a:srgbClr val="7030A0"/>
              </a:solidFill>
            </a:endParaRP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High </a:t>
            </a:r>
            <a:r>
              <a:rPr lang="en-US" dirty="0">
                <a:solidFill>
                  <a:srgbClr val="7030A0"/>
                </a:solidFill>
              </a:rPr>
              <a:t>resistance to heat 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Resistant to drying out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Resistant to high osmotic pressures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Resistant to high salt conc.</a:t>
            </a:r>
          </a:p>
          <a:p>
            <a:pPr lvl="1"/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>
                <a:solidFill>
                  <a:srgbClr val="7030A0"/>
                </a:solidFill>
              </a:rPr>
              <a:t>Found in nasal passages and hands</a:t>
            </a:r>
          </a:p>
          <a:p>
            <a:pPr lvl="2"/>
            <a:r>
              <a:rPr lang="en-US" sz="2800" dirty="0">
                <a:solidFill>
                  <a:srgbClr val="7030A0"/>
                </a:solidFill>
              </a:rPr>
              <a:t>Contaminate food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3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Food items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Milk products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Bakery food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Processed meat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Salads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Incubation period – 1-6 hrs</a:t>
            </a: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solidFill>
                  <a:srgbClr val="7030A0"/>
                </a:solidFill>
              </a:rPr>
              <a:t>Toxin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>
                <a:solidFill>
                  <a:srgbClr val="7030A0"/>
                </a:solidFill>
              </a:rPr>
              <a:t>Stimulates </a:t>
            </a:r>
            <a:r>
              <a:rPr lang="en-US" dirty="0" err="1" smtClean="0">
                <a:solidFill>
                  <a:srgbClr val="7030A0"/>
                </a:solidFill>
              </a:rPr>
              <a:t>vagus</a:t>
            </a:r>
            <a:r>
              <a:rPr lang="en-US" dirty="0" smtClean="0">
                <a:solidFill>
                  <a:srgbClr val="7030A0"/>
                </a:solidFill>
              </a:rPr>
              <a:t> nerve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Triggers vomiting reflex center of brain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Stimulates intestinal peristaltic movement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N,V, Abdominal </a:t>
            </a:r>
            <a:r>
              <a:rPr lang="en-US" dirty="0">
                <a:solidFill>
                  <a:srgbClr val="7030A0"/>
                </a:solidFill>
              </a:rPr>
              <a:t>cramps &amp; </a:t>
            </a:r>
            <a:r>
              <a:rPr lang="en-US" dirty="0" smtClean="0">
                <a:solidFill>
                  <a:srgbClr val="7030A0"/>
                </a:solidFill>
              </a:rPr>
              <a:t>diarrhea.</a:t>
            </a:r>
            <a:endParaRPr lang="en-US" dirty="0">
              <a:solidFill>
                <a:srgbClr val="7030A0"/>
              </a:solidFill>
            </a:endParaRPr>
          </a:p>
          <a:p>
            <a:pPr lvl="1"/>
            <a:r>
              <a:rPr lang="en-US" dirty="0">
                <a:solidFill>
                  <a:srgbClr val="7030A0"/>
                </a:solidFill>
              </a:rPr>
              <a:t>Recovery usually complete in 24 hours.</a:t>
            </a:r>
          </a:p>
          <a:p>
            <a:pPr lvl="1"/>
            <a:r>
              <a:rPr lang="en-US" dirty="0">
                <a:solidFill>
                  <a:srgbClr val="7030A0"/>
                </a:solidFill>
              </a:rPr>
              <a:t>Mortality rate – 0 % in healthy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bldLvl="2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>
                <a:solidFill>
                  <a:srgbClr val="7030A0"/>
                </a:solidFill>
              </a:rPr>
              <a:t>Most reliable method of preventing Staphylococcal intoxication: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smtClean="0">
                <a:solidFill>
                  <a:srgbClr val="7030A0"/>
                </a:solidFill>
              </a:rPr>
              <a:t>Adequate refrigeration during storage to prevent toxin production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LAB 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Pus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Blood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Urine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CSF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Gram staining, culture ,biochemical test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PCR,DNA finger printing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S. </a:t>
            </a:r>
            <a:r>
              <a:rPr lang="en-US" dirty="0" err="1" smtClean="0">
                <a:solidFill>
                  <a:srgbClr val="7030A0"/>
                </a:solidFill>
              </a:rPr>
              <a:t>epidermidis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Initial adhesion to prosthetic device - </a:t>
            </a:r>
            <a:r>
              <a:rPr lang="en-US" sz="2800" dirty="0" err="1" smtClean="0">
                <a:solidFill>
                  <a:srgbClr val="7030A0"/>
                </a:solidFill>
              </a:rPr>
              <a:t>intravasal</a:t>
            </a:r>
            <a:r>
              <a:rPr lang="en-US" sz="2800" dirty="0" smtClean="0">
                <a:solidFill>
                  <a:srgbClr val="7030A0"/>
                </a:solidFill>
              </a:rPr>
              <a:t> catheters, metal plates and screws in </a:t>
            </a:r>
            <a:r>
              <a:rPr lang="en-US" sz="2800" dirty="0" err="1" smtClean="0">
                <a:solidFill>
                  <a:srgbClr val="7030A0"/>
                </a:solidFill>
              </a:rPr>
              <a:t>osteosynthesis</a:t>
            </a:r>
            <a:r>
              <a:rPr lang="en-US" sz="2800" dirty="0" smtClean="0">
                <a:solidFill>
                  <a:srgbClr val="7030A0"/>
                </a:solidFill>
              </a:rPr>
              <a:t>, cardiac pacemakers, artificial heart valves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Colonization 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proliferate on the surface and produce a polymeric substance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enter the bloodstream and cause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sepsis like illnesses.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Cultural characters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47800"/>
            <a:ext cx="7866888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Temp – 10-42ºC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OT - 37ºC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Aerobes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NA- 2-4mm, circular, smooth, convex, opaque</a:t>
            </a:r>
          </a:p>
          <a:p>
            <a:pPr>
              <a:buNone/>
            </a:pPr>
            <a:r>
              <a:rPr lang="en-US" dirty="0" smtClean="0">
                <a:solidFill>
                  <a:srgbClr val="7030A0"/>
                </a:solidFill>
              </a:rPr>
              <a:t>             22ºC- pigment-golden yellow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Mac </a:t>
            </a:r>
            <a:r>
              <a:rPr lang="en-US" dirty="0" err="1" smtClean="0">
                <a:solidFill>
                  <a:srgbClr val="7030A0"/>
                </a:solidFill>
              </a:rPr>
              <a:t>Conkeys</a:t>
            </a:r>
            <a:r>
              <a:rPr lang="en-US" dirty="0" smtClean="0">
                <a:solidFill>
                  <a:srgbClr val="7030A0"/>
                </a:solidFill>
              </a:rPr>
              <a:t> agar- small pink,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BA- ß </a:t>
            </a:r>
            <a:r>
              <a:rPr lang="en-US" dirty="0" err="1" smtClean="0">
                <a:solidFill>
                  <a:srgbClr val="7030A0"/>
                </a:solidFill>
              </a:rPr>
              <a:t>haemolysis</a:t>
            </a:r>
            <a:endParaRPr lang="en-US" dirty="0" smtClean="0">
              <a:solidFill>
                <a:srgbClr val="7030A0"/>
              </a:solidFill>
            </a:endParaRPr>
          </a:p>
          <a:p>
            <a:r>
              <a:rPr lang="en-US" dirty="0" err="1" smtClean="0">
                <a:solidFill>
                  <a:srgbClr val="7030A0"/>
                </a:solidFill>
              </a:rPr>
              <a:t>Manitol</a:t>
            </a:r>
            <a:r>
              <a:rPr lang="en-US" dirty="0" smtClean="0">
                <a:solidFill>
                  <a:srgbClr val="7030A0"/>
                </a:solidFill>
              </a:rPr>
              <a:t> salt media – colonies surrounded by yellow zone.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S. </a:t>
            </a:r>
            <a:r>
              <a:rPr lang="en-US" dirty="0" err="1" smtClean="0">
                <a:solidFill>
                  <a:srgbClr val="7030A0"/>
                </a:solidFill>
              </a:rPr>
              <a:t>saprophyticus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responsible for 10–20% of acute urinary tract infections,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 particularly in young women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https://commons.wikimedia.org</a:t>
            </a: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hlinkClick r:id="rId2"/>
              </a:rPr>
              <a:t>https://www.edu.gov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Text Book of Microbiology-</a:t>
            </a:r>
            <a:r>
              <a:rPr lang="en-US" sz="2800" dirty="0" err="1" smtClean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Anandanarayanan</a:t>
            </a:r>
            <a:endParaRPr lang="en-US" sz="2800" dirty="0" smtClean="0">
              <a:solidFill>
                <a:schemeClr val="accent4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/>
            </a:r>
            <a:br>
              <a:rPr lang="en-US" dirty="0" smtClean="0">
                <a:solidFill>
                  <a:srgbClr val="7030A0"/>
                </a:solidFill>
              </a:rPr>
            </a:br>
            <a:r>
              <a:rPr lang="en-US" b="1" i="1" dirty="0" smtClean="0">
                <a:solidFill>
                  <a:srgbClr val="7030A0"/>
                </a:solidFill>
              </a:rPr>
              <a:t>S. </a:t>
            </a:r>
            <a:r>
              <a:rPr lang="en-US" b="1" i="1" dirty="0" err="1" smtClean="0">
                <a:solidFill>
                  <a:srgbClr val="7030A0"/>
                </a:solidFill>
              </a:rPr>
              <a:t>aureus</a:t>
            </a:r>
            <a:r>
              <a:rPr lang="en-US" b="1" i="1" dirty="0" smtClean="0">
                <a:solidFill>
                  <a:srgbClr val="7030A0"/>
                </a:solidFill>
              </a:rPr>
              <a:t> growing on a nutrient agar plate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9200" y="1752600"/>
            <a:ext cx="7924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</a:rPr>
              <a:t>2-4mm, circular, smooth, convex, opaque</a:t>
            </a:r>
          </a:p>
          <a:p>
            <a:r>
              <a:rPr lang="en-US" sz="3200" dirty="0" smtClean="0">
                <a:solidFill>
                  <a:srgbClr val="7030A0"/>
                </a:solidFill>
              </a:rPr>
              <a:t>  yellow pigment </a:t>
            </a:r>
            <a:endParaRPr lang="en-US" sz="3200" dirty="0">
              <a:solidFill>
                <a:srgbClr val="7030A0"/>
              </a:solidFill>
            </a:endParaRPr>
          </a:p>
        </p:txBody>
      </p:sp>
      <p:pic>
        <p:nvPicPr>
          <p:cNvPr id="47106" name="Picture 2" descr="C:\Users\Dept.Of Pathology\Desktop\Staphylococcus_aureus_with_pig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200400"/>
            <a:ext cx="3962400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Blood agar -  ß </a:t>
            </a:r>
            <a:r>
              <a:rPr lang="en-US" dirty="0" err="1" smtClean="0">
                <a:solidFill>
                  <a:srgbClr val="7030A0"/>
                </a:solidFill>
              </a:rPr>
              <a:t>haemolysis</a:t>
            </a:r>
            <a:endParaRPr lang="en-US" dirty="0"/>
          </a:p>
        </p:txBody>
      </p:sp>
      <p:pic>
        <p:nvPicPr>
          <p:cNvPr id="46081" name="Picture 1" descr="C:\Users\Dept.Of Pathology\Desktop\download (6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895600"/>
            <a:ext cx="3581400" cy="3352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Mac </a:t>
            </a:r>
            <a:r>
              <a:rPr lang="en-US" dirty="0" err="1" smtClean="0">
                <a:solidFill>
                  <a:srgbClr val="7030A0"/>
                </a:solidFill>
              </a:rPr>
              <a:t>Conkeys</a:t>
            </a:r>
            <a:r>
              <a:rPr lang="en-US" dirty="0" smtClean="0">
                <a:solidFill>
                  <a:srgbClr val="7030A0"/>
                </a:solidFill>
              </a:rPr>
              <a:t> agar- small pink</a:t>
            </a:r>
            <a:endParaRPr lang="en-US" dirty="0"/>
          </a:p>
        </p:txBody>
      </p:sp>
      <p:pic>
        <p:nvPicPr>
          <p:cNvPr id="79874" name="Picture 2" descr="C:\Users\Dept.Of Pathology\Desktop\staphylococcus-21-63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566862"/>
            <a:ext cx="6318250" cy="4562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Biochemical reactions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7030A0"/>
                </a:solidFill>
              </a:rPr>
              <a:t>Coagulase</a:t>
            </a:r>
            <a:r>
              <a:rPr lang="en-US" dirty="0" smtClean="0">
                <a:solidFill>
                  <a:srgbClr val="7030A0"/>
                </a:solidFill>
              </a:rPr>
              <a:t> positive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Catalase</a:t>
            </a:r>
            <a:r>
              <a:rPr lang="en-US" dirty="0" smtClean="0">
                <a:solidFill>
                  <a:srgbClr val="7030A0"/>
                </a:solidFill>
              </a:rPr>
              <a:t> positive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Ferment sugar- acid, no gas</a:t>
            </a:r>
          </a:p>
          <a:p>
            <a:r>
              <a:rPr lang="en-US" dirty="0" err="1" smtClean="0">
                <a:solidFill>
                  <a:srgbClr val="7030A0"/>
                </a:solidFill>
              </a:rPr>
              <a:t>Hydrolyse</a:t>
            </a:r>
            <a:r>
              <a:rPr lang="en-US" dirty="0" smtClean="0">
                <a:solidFill>
                  <a:srgbClr val="7030A0"/>
                </a:solidFill>
              </a:rPr>
              <a:t> urea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Liquefy gelatin</a:t>
            </a:r>
          </a:p>
          <a:p>
            <a:r>
              <a:rPr lang="en-US" dirty="0" smtClean="0">
                <a:solidFill>
                  <a:srgbClr val="7030A0"/>
                </a:solidFill>
              </a:rPr>
              <a:t>Reduce nitrates to nitrites</a:t>
            </a:r>
            <a:endParaRPr lang="en-US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Tube </a:t>
            </a:r>
            <a:r>
              <a:rPr lang="en-US" b="1" dirty="0" err="1" smtClean="0">
                <a:solidFill>
                  <a:srgbClr val="7030A0"/>
                </a:solidFill>
              </a:rPr>
              <a:t>Coagulase</a:t>
            </a:r>
            <a:r>
              <a:rPr lang="en-US" b="1" dirty="0" smtClean="0">
                <a:solidFill>
                  <a:srgbClr val="7030A0"/>
                </a:solidFill>
              </a:rPr>
              <a:t> Test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1524001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0.1 ml broth culture   + 0 .5ml plasma</a:t>
            </a:r>
          </a:p>
          <a:p>
            <a:pPr>
              <a:buNone/>
            </a:pPr>
            <a:r>
              <a:rPr lang="en-US" sz="2800" dirty="0" smtClean="0">
                <a:solidFill>
                  <a:srgbClr val="7030A0"/>
                </a:solidFill>
              </a:rPr>
              <a:t> tube incubated at 37º C  - 3-6 hrs- clot</a:t>
            </a:r>
            <a:endParaRPr lang="en-US" sz="2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1208</TotalTime>
  <Words>1069</Words>
  <Application>Microsoft Office PowerPoint</Application>
  <PresentationFormat>On-screen Show (4:3)</PresentationFormat>
  <Paragraphs>229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8" baseType="lpstr">
      <vt:lpstr>Arial</vt:lpstr>
      <vt:lpstr>Bauhaus 93</vt:lpstr>
      <vt:lpstr>Bell MT</vt:lpstr>
      <vt:lpstr>Calibri</vt:lpstr>
      <vt:lpstr>Times New Roman</vt:lpstr>
      <vt:lpstr>Wingdings</vt:lpstr>
      <vt:lpstr>Office Theme</vt:lpstr>
      <vt:lpstr> GRAM POSITIVE COCCI staphylococci</vt:lpstr>
      <vt:lpstr>Staphylococcus</vt:lpstr>
      <vt:lpstr>Staphylococcus aureus</vt:lpstr>
      <vt:lpstr>Cultural characters</vt:lpstr>
      <vt:lpstr> S. aureus growing on a nutrient agar plate</vt:lpstr>
      <vt:lpstr>Blood agar -  ß haemolysis</vt:lpstr>
      <vt:lpstr>Mac Conkeys agar- small pink</vt:lpstr>
      <vt:lpstr>Biochemical reactions</vt:lpstr>
      <vt:lpstr>Tube Coagulase Test</vt:lpstr>
      <vt:lpstr>Catalase test </vt:lpstr>
      <vt:lpstr>Catalase test </vt:lpstr>
      <vt:lpstr>Dnase TEST </vt:lpstr>
      <vt:lpstr>Resistance </vt:lpstr>
      <vt:lpstr>Staphylococcus</vt:lpstr>
      <vt:lpstr>Pathogenicity &amp; virulence</vt:lpstr>
      <vt:lpstr>Cell associated factors </vt:lpstr>
      <vt:lpstr>Cell surface proteins </vt:lpstr>
      <vt:lpstr>Extra cellular enzymes </vt:lpstr>
      <vt:lpstr>Enzymes: </vt:lpstr>
      <vt:lpstr>Toxins </vt:lpstr>
      <vt:lpstr>Toxins….</vt:lpstr>
      <vt:lpstr>Toxins …..</vt:lpstr>
      <vt:lpstr>Pathogenesis </vt:lpstr>
      <vt:lpstr>Clinical spectrum of Staph infection </vt:lpstr>
      <vt:lpstr>S. Aureus –pyogenic lesions</vt:lpstr>
      <vt:lpstr>Staphylococcal skin infections include:  </vt:lpstr>
      <vt:lpstr>Impetigo</vt:lpstr>
      <vt:lpstr>Hair follicle infections</vt:lpstr>
      <vt:lpstr>Skin disease due to toxins produced by the bacteria include:  </vt:lpstr>
      <vt:lpstr>SSSS </vt:lpstr>
      <vt:lpstr>Toxic shock syndrome</vt:lpstr>
      <vt:lpstr>Toxic shock syndrome . </vt:lpstr>
      <vt:lpstr>PowerPoint Presentation</vt:lpstr>
      <vt:lpstr>Staphylococcal Food Poisoning (Staphylococcal intoxication)</vt:lpstr>
      <vt:lpstr>Food items</vt:lpstr>
      <vt:lpstr>Toxin</vt:lpstr>
      <vt:lpstr>Most reliable method of preventing Staphylococcal intoxication:</vt:lpstr>
      <vt:lpstr>LAB </vt:lpstr>
      <vt:lpstr>S. epidermidis</vt:lpstr>
      <vt:lpstr>S. saprophyticus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Streptococci  </dc:title>
  <dc:creator>HCL2</dc:creator>
  <cp:lastModifiedBy>Lib Lab One</cp:lastModifiedBy>
  <cp:revision>231</cp:revision>
  <dcterms:created xsi:type="dcterms:W3CDTF">2013-05-08T05:36:42Z</dcterms:created>
  <dcterms:modified xsi:type="dcterms:W3CDTF">2019-09-23T10:55:13Z</dcterms:modified>
</cp:coreProperties>
</file>